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9" r:id="rId3"/>
    <p:sldId id="263" r:id="rId4"/>
    <p:sldId id="264" r:id="rId5"/>
    <p:sldId id="262" r:id="rId6"/>
    <p:sldId id="265" r:id="rId7"/>
    <p:sldId id="266" r:id="rId8"/>
    <p:sldId id="268" r:id="rId9"/>
    <p:sldId id="267" r:id="rId10"/>
    <p:sldId id="288" r:id="rId11"/>
    <p:sldId id="283" r:id="rId12"/>
    <p:sldId id="284" r:id="rId13"/>
    <p:sldId id="285" r:id="rId14"/>
    <p:sldId id="277" r:id="rId15"/>
    <p:sldId id="286" r:id="rId16"/>
    <p:sldId id="279" r:id="rId17"/>
    <p:sldId id="276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DD1E18-ECA4-4BBF-9529-6B16A2E2CF0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E89F97-F173-4476-BC38-A6557A8D595C}">
      <dgm:prSet phldrT="[Text]"/>
      <dgm:spPr/>
      <dgm:t>
        <a:bodyPr/>
        <a:lstStyle/>
        <a:p>
          <a:r>
            <a:rPr lang="en-US" dirty="0" smtClean="0"/>
            <a:t>Standards for LEARNING</a:t>
          </a:r>
          <a:endParaRPr lang="en-US" dirty="0"/>
        </a:p>
      </dgm:t>
    </dgm:pt>
    <dgm:pt modelId="{9985D83E-77D9-429B-ABC2-E00A16276180}" type="parTrans" cxnId="{3F4A75D8-9BA6-4AA4-AF6B-7E13ABCCEBD3}">
      <dgm:prSet/>
      <dgm:spPr/>
      <dgm:t>
        <a:bodyPr/>
        <a:lstStyle/>
        <a:p>
          <a:endParaRPr lang="en-US"/>
        </a:p>
      </dgm:t>
    </dgm:pt>
    <dgm:pt modelId="{85813537-1DAD-4E0D-9666-C9DEF9BBAD5C}" type="sibTrans" cxnId="{3F4A75D8-9BA6-4AA4-AF6B-7E13ABCCEBD3}">
      <dgm:prSet/>
      <dgm:spPr/>
      <dgm:t>
        <a:bodyPr/>
        <a:lstStyle/>
        <a:p>
          <a:endParaRPr lang="en-US"/>
        </a:p>
      </dgm:t>
    </dgm:pt>
    <dgm:pt modelId="{B5D8F0FF-2B4E-4650-9CAF-62DF71D3481F}">
      <dgm:prSet phldrT="[Text]"/>
      <dgm:spPr/>
      <dgm:t>
        <a:bodyPr/>
        <a:lstStyle/>
        <a:p>
          <a:r>
            <a:rPr lang="en-US" dirty="0" smtClean="0"/>
            <a:t>Evidence</a:t>
          </a:r>
          <a:endParaRPr lang="en-US" dirty="0"/>
        </a:p>
      </dgm:t>
    </dgm:pt>
    <dgm:pt modelId="{D4E27A12-42A0-4F90-B58A-FBA4886D448E}" type="parTrans" cxnId="{80965872-CC80-464B-805E-8C6DA5D7948D}">
      <dgm:prSet/>
      <dgm:spPr/>
      <dgm:t>
        <a:bodyPr/>
        <a:lstStyle/>
        <a:p>
          <a:endParaRPr lang="en-US"/>
        </a:p>
      </dgm:t>
    </dgm:pt>
    <dgm:pt modelId="{F7346E06-46A5-4C94-930E-0CCADB8E33F6}" type="sibTrans" cxnId="{80965872-CC80-464B-805E-8C6DA5D7948D}">
      <dgm:prSet/>
      <dgm:spPr/>
      <dgm:t>
        <a:bodyPr/>
        <a:lstStyle/>
        <a:p>
          <a:endParaRPr lang="en-US"/>
        </a:p>
      </dgm:t>
    </dgm:pt>
    <dgm:pt modelId="{D3D0BCFA-1918-449A-AB83-5639CD1DB33E}">
      <dgm:prSet phldrT="[Text]"/>
      <dgm:spPr/>
      <dgm:t>
        <a:bodyPr/>
        <a:lstStyle/>
        <a:p>
          <a:r>
            <a:rPr lang="en-US" dirty="0" smtClean="0"/>
            <a:t>Assessments</a:t>
          </a:r>
          <a:endParaRPr lang="en-US" dirty="0"/>
        </a:p>
      </dgm:t>
    </dgm:pt>
    <dgm:pt modelId="{BCA547E3-E577-4C6E-A690-3774C05B6B7A}" type="parTrans" cxnId="{00320033-9CA3-4D80-BF49-FA9201D0B426}">
      <dgm:prSet/>
      <dgm:spPr/>
      <dgm:t>
        <a:bodyPr/>
        <a:lstStyle/>
        <a:p>
          <a:endParaRPr lang="en-US"/>
        </a:p>
      </dgm:t>
    </dgm:pt>
    <dgm:pt modelId="{7E3F9962-3C9D-4FDD-B838-53A28DCCA8DF}" type="sibTrans" cxnId="{00320033-9CA3-4D80-BF49-FA9201D0B426}">
      <dgm:prSet/>
      <dgm:spPr/>
      <dgm:t>
        <a:bodyPr/>
        <a:lstStyle/>
        <a:p>
          <a:endParaRPr lang="en-US"/>
        </a:p>
      </dgm:t>
    </dgm:pt>
    <dgm:pt modelId="{70410FB2-4E65-4908-97B9-32E8160F3FDB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446739CA-78A5-408A-B342-8412A640B48B}" type="parTrans" cxnId="{1ED9D966-3F49-4A91-A49A-266BD502CBCA}">
      <dgm:prSet/>
      <dgm:spPr/>
      <dgm:t>
        <a:bodyPr/>
        <a:lstStyle/>
        <a:p>
          <a:endParaRPr lang="en-US"/>
        </a:p>
      </dgm:t>
    </dgm:pt>
    <dgm:pt modelId="{EB230090-B40D-41AD-B6A4-A50DCC297FF9}" type="sibTrans" cxnId="{1ED9D966-3F49-4A91-A49A-266BD502CBCA}">
      <dgm:prSet/>
      <dgm:spPr/>
      <dgm:t>
        <a:bodyPr/>
        <a:lstStyle/>
        <a:p>
          <a:endParaRPr lang="en-US"/>
        </a:p>
      </dgm:t>
    </dgm:pt>
    <dgm:pt modelId="{48AEBAEE-DBEE-4613-9B73-FC5929E588F1}">
      <dgm:prSet phldrT="[Text]"/>
      <dgm:spPr/>
      <dgm:t>
        <a:bodyPr/>
        <a:lstStyle/>
        <a:p>
          <a:r>
            <a:rPr lang="en-US" dirty="0" smtClean="0"/>
            <a:t>Letter Grades &amp; Report Cards</a:t>
          </a:r>
          <a:endParaRPr lang="en-US" dirty="0"/>
        </a:p>
      </dgm:t>
    </dgm:pt>
    <dgm:pt modelId="{174F873A-A359-48B6-8FD2-F6931C8DB6EA}" type="parTrans" cxnId="{2FF51185-FBAB-4A25-8ACB-3174218DABD3}">
      <dgm:prSet/>
      <dgm:spPr/>
      <dgm:t>
        <a:bodyPr/>
        <a:lstStyle/>
        <a:p>
          <a:endParaRPr lang="en-US"/>
        </a:p>
      </dgm:t>
    </dgm:pt>
    <dgm:pt modelId="{A5E6C19D-F978-428F-AB9B-FBCFDC5D239E}" type="sibTrans" cxnId="{2FF51185-FBAB-4A25-8ACB-3174218DABD3}">
      <dgm:prSet/>
      <dgm:spPr/>
      <dgm:t>
        <a:bodyPr/>
        <a:lstStyle/>
        <a:p>
          <a:endParaRPr lang="en-US"/>
        </a:p>
      </dgm:t>
    </dgm:pt>
    <dgm:pt modelId="{1612D4C1-91B2-45DE-ABF7-9F492B96FBFC}" type="pres">
      <dgm:prSet presAssocID="{2ADD1E18-ECA4-4BBF-9529-6B16A2E2CF0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BDDC01-A9D7-463C-8166-E690150916ED}" type="pres">
      <dgm:prSet presAssocID="{2ADD1E18-ECA4-4BBF-9529-6B16A2E2CF01}" presName="cycle" presStyleCnt="0"/>
      <dgm:spPr/>
    </dgm:pt>
    <dgm:pt modelId="{65FB5F89-CD3E-415E-B073-B1A45BA118A2}" type="pres">
      <dgm:prSet presAssocID="{A3E89F97-F173-4476-BC38-A6557A8D595C}" presName="nodeFirstNode" presStyleLbl="node1" presStyleIdx="0" presStyleCnt="5" custScaleX="93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766DD-E621-489D-96AD-31EBEF8D9A19}" type="pres">
      <dgm:prSet presAssocID="{85813537-1DAD-4E0D-9666-C9DEF9BBAD5C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023B0DE0-DF49-4439-A4D0-ABA906FCB3DB}" type="pres">
      <dgm:prSet presAssocID="{B5D8F0FF-2B4E-4650-9CAF-62DF71D3481F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45888A-1198-4989-9027-70491C0635FF}" type="pres">
      <dgm:prSet presAssocID="{D3D0BCFA-1918-449A-AB83-5639CD1DB33E}" presName="nodeFollowingNodes" presStyleLbl="node1" presStyleIdx="2" presStyleCnt="5" custRadScaleRad="99079" custRadScaleInc="-34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48D10A-49CF-42A0-ADD6-39CCE77CEDE3}" type="pres">
      <dgm:prSet presAssocID="{70410FB2-4E65-4908-97B9-32E8160F3FDB}" presName="nodeFollowingNodes" presStyleLbl="node1" presStyleIdx="3" presStyleCnt="5" custRadScaleRad="96419" custRadScaleInc="27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CA478-56DE-4BDE-A8A6-B2A90707D004}" type="pres">
      <dgm:prSet presAssocID="{48AEBAEE-DBEE-4613-9B73-FC5929E588F1}" presName="nodeFollowingNodes" presStyleLbl="node1" presStyleIdx="4" presStyleCnt="5" custScaleX="1265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6C5EE-6969-4929-9C7D-F4BFC033AFF5}" type="presOf" srcId="{85813537-1DAD-4E0D-9666-C9DEF9BBAD5C}" destId="{EF4766DD-E621-489D-96AD-31EBEF8D9A19}" srcOrd="0" destOrd="0" presId="urn:microsoft.com/office/officeart/2005/8/layout/cycle3"/>
    <dgm:cxn modelId="{1F0BED51-562C-43FB-A33D-59DF8735D201}" type="presOf" srcId="{A3E89F97-F173-4476-BC38-A6557A8D595C}" destId="{65FB5F89-CD3E-415E-B073-B1A45BA118A2}" srcOrd="0" destOrd="0" presId="urn:microsoft.com/office/officeart/2005/8/layout/cycle3"/>
    <dgm:cxn modelId="{557E8CA3-87EA-40CB-A783-B23B2EDBD70D}" type="presOf" srcId="{D3D0BCFA-1918-449A-AB83-5639CD1DB33E}" destId="{9A45888A-1198-4989-9027-70491C0635FF}" srcOrd="0" destOrd="0" presId="urn:microsoft.com/office/officeart/2005/8/layout/cycle3"/>
    <dgm:cxn modelId="{8C5A5753-29F6-4A6A-ACA1-871BE1736A3C}" type="presOf" srcId="{B5D8F0FF-2B4E-4650-9CAF-62DF71D3481F}" destId="{023B0DE0-DF49-4439-A4D0-ABA906FCB3DB}" srcOrd="0" destOrd="0" presId="urn:microsoft.com/office/officeart/2005/8/layout/cycle3"/>
    <dgm:cxn modelId="{2FF51185-FBAB-4A25-8ACB-3174218DABD3}" srcId="{2ADD1E18-ECA4-4BBF-9529-6B16A2E2CF01}" destId="{48AEBAEE-DBEE-4613-9B73-FC5929E588F1}" srcOrd="4" destOrd="0" parTransId="{174F873A-A359-48B6-8FD2-F6931C8DB6EA}" sibTransId="{A5E6C19D-F978-428F-AB9B-FBCFDC5D239E}"/>
    <dgm:cxn modelId="{DE33EB7B-8427-4E08-ACED-EF86AE07798A}" type="presOf" srcId="{70410FB2-4E65-4908-97B9-32E8160F3FDB}" destId="{F448D10A-49CF-42A0-ADD6-39CCE77CEDE3}" srcOrd="0" destOrd="0" presId="urn:microsoft.com/office/officeart/2005/8/layout/cycle3"/>
    <dgm:cxn modelId="{5FF9399B-07CE-4590-A522-27B58C15F451}" type="presOf" srcId="{48AEBAEE-DBEE-4613-9B73-FC5929E588F1}" destId="{97FCA478-56DE-4BDE-A8A6-B2A90707D004}" srcOrd="0" destOrd="0" presId="urn:microsoft.com/office/officeart/2005/8/layout/cycle3"/>
    <dgm:cxn modelId="{1F927663-9EBE-4856-9AD8-7390882DB6A2}" type="presOf" srcId="{2ADD1E18-ECA4-4BBF-9529-6B16A2E2CF01}" destId="{1612D4C1-91B2-45DE-ABF7-9F492B96FBFC}" srcOrd="0" destOrd="0" presId="urn:microsoft.com/office/officeart/2005/8/layout/cycle3"/>
    <dgm:cxn modelId="{80965872-CC80-464B-805E-8C6DA5D7948D}" srcId="{2ADD1E18-ECA4-4BBF-9529-6B16A2E2CF01}" destId="{B5D8F0FF-2B4E-4650-9CAF-62DF71D3481F}" srcOrd="1" destOrd="0" parTransId="{D4E27A12-42A0-4F90-B58A-FBA4886D448E}" sibTransId="{F7346E06-46A5-4C94-930E-0CCADB8E33F6}"/>
    <dgm:cxn modelId="{3F4A75D8-9BA6-4AA4-AF6B-7E13ABCCEBD3}" srcId="{2ADD1E18-ECA4-4BBF-9529-6B16A2E2CF01}" destId="{A3E89F97-F173-4476-BC38-A6557A8D595C}" srcOrd="0" destOrd="0" parTransId="{9985D83E-77D9-429B-ABC2-E00A16276180}" sibTransId="{85813537-1DAD-4E0D-9666-C9DEF9BBAD5C}"/>
    <dgm:cxn modelId="{00320033-9CA3-4D80-BF49-FA9201D0B426}" srcId="{2ADD1E18-ECA4-4BBF-9529-6B16A2E2CF01}" destId="{D3D0BCFA-1918-449A-AB83-5639CD1DB33E}" srcOrd="2" destOrd="0" parTransId="{BCA547E3-E577-4C6E-A690-3774C05B6B7A}" sibTransId="{7E3F9962-3C9D-4FDD-B838-53A28DCCA8DF}"/>
    <dgm:cxn modelId="{1ED9D966-3F49-4A91-A49A-266BD502CBCA}" srcId="{2ADD1E18-ECA4-4BBF-9529-6B16A2E2CF01}" destId="{70410FB2-4E65-4908-97B9-32E8160F3FDB}" srcOrd="3" destOrd="0" parTransId="{446739CA-78A5-408A-B342-8412A640B48B}" sibTransId="{EB230090-B40D-41AD-B6A4-A50DCC297FF9}"/>
    <dgm:cxn modelId="{EB499E70-F5B4-4F61-8DD5-FED75DAAFF87}" type="presParOf" srcId="{1612D4C1-91B2-45DE-ABF7-9F492B96FBFC}" destId="{60BDDC01-A9D7-463C-8166-E690150916ED}" srcOrd="0" destOrd="0" presId="urn:microsoft.com/office/officeart/2005/8/layout/cycle3"/>
    <dgm:cxn modelId="{77D3F188-A140-47D5-B981-AC54098E1127}" type="presParOf" srcId="{60BDDC01-A9D7-463C-8166-E690150916ED}" destId="{65FB5F89-CD3E-415E-B073-B1A45BA118A2}" srcOrd="0" destOrd="0" presId="urn:microsoft.com/office/officeart/2005/8/layout/cycle3"/>
    <dgm:cxn modelId="{67A0C2DA-631C-4E38-9084-9FFDDEF1A6EB}" type="presParOf" srcId="{60BDDC01-A9D7-463C-8166-E690150916ED}" destId="{EF4766DD-E621-489D-96AD-31EBEF8D9A19}" srcOrd="1" destOrd="0" presId="urn:microsoft.com/office/officeart/2005/8/layout/cycle3"/>
    <dgm:cxn modelId="{B542B7EB-2E43-4C5F-8FB4-0D5E6BAD7356}" type="presParOf" srcId="{60BDDC01-A9D7-463C-8166-E690150916ED}" destId="{023B0DE0-DF49-4439-A4D0-ABA906FCB3DB}" srcOrd="2" destOrd="0" presId="urn:microsoft.com/office/officeart/2005/8/layout/cycle3"/>
    <dgm:cxn modelId="{C53AA234-D34B-43CD-B44A-92F2F0528D08}" type="presParOf" srcId="{60BDDC01-A9D7-463C-8166-E690150916ED}" destId="{9A45888A-1198-4989-9027-70491C0635FF}" srcOrd="3" destOrd="0" presId="urn:microsoft.com/office/officeart/2005/8/layout/cycle3"/>
    <dgm:cxn modelId="{5C531329-EF09-4935-93FA-5C8D74712B86}" type="presParOf" srcId="{60BDDC01-A9D7-463C-8166-E690150916ED}" destId="{F448D10A-49CF-42A0-ADD6-39CCE77CEDE3}" srcOrd="4" destOrd="0" presId="urn:microsoft.com/office/officeart/2005/8/layout/cycle3"/>
    <dgm:cxn modelId="{5609B1C9-A2EE-4ABF-812A-0BD22644F802}" type="presParOf" srcId="{60BDDC01-A9D7-463C-8166-E690150916ED}" destId="{97FCA478-56DE-4BDE-A8A6-B2A90707D00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4F56A-5B6D-494D-BE2F-DDB443659153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B283C-BE5F-4B7D-B19A-1EE1B767E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89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EC86E-7738-4A85-8E46-56878B9DFBB3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0858E-1881-4852-92EB-E1D4E2805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2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0858E-1881-4852-92EB-E1D4E2805B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75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purpose behind the work we do is to promote  Effective communication between teachers and students as well as their parents</a:t>
            </a:r>
          </a:p>
          <a:p>
            <a:r>
              <a:rPr lang="en-US" smtClean="0"/>
              <a:t>Communication about students learning:  Where am I now?  Where or how do I need to go?  And Now where am I?  A strong focus on instruction and learning is what we need when we talk about assessment.  It’s not only to determine a grade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more clearly students/parents understand what it is we want them to learn…we need to focus on the learning beyond the grade.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Jeff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It is critical that we all define and understand things the same.  Although this slide may seem rudimentary, it is important.</a:t>
            </a:r>
          </a:p>
          <a:p>
            <a:endParaRPr lang="en-US" smtClean="0"/>
          </a:p>
          <a:p>
            <a:r>
              <a:rPr lang="en-US" smtClean="0"/>
              <a:t>Formative vs. Summative (Driver Ed. Anology)</a:t>
            </a:r>
          </a:p>
          <a:p>
            <a:r>
              <a:rPr lang="en-US" smtClean="0"/>
              <a:t>Grading – Letter Grade (tied to standards of learning at various levels)</a:t>
            </a:r>
          </a:p>
          <a:p>
            <a:r>
              <a:rPr lang="en-US" smtClean="0"/>
              <a:t>Reporting – Key is effective communication of learning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D03D647-B23B-4C1D-AF2A-0F5EC7D6170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Add</a:t>
            </a:r>
            <a:r>
              <a:rPr lang="en-US" b="1" baseline="0" dirty="0" smtClean="0"/>
              <a:t> 2012</a:t>
            </a:r>
            <a:endParaRPr lang="en-US" b="1" dirty="0" smtClean="0"/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To get to the flow chart and related products, our work started back in 2003…</a:t>
            </a:r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  <a:p>
            <a:pPr eaLnBrk="1" hangingPunct="1">
              <a:spcBef>
                <a:spcPct val="0"/>
              </a:spcBef>
            </a:pPr>
            <a:r>
              <a:rPr lang="en-US" b="1" dirty="0" smtClean="0"/>
              <a:t>Do not read each cell, but make the following points: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dirty="0" smtClean="0"/>
              <a:t>Not a complete listing of everything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dirty="0" smtClean="0"/>
              <a:t>Work NEEDED to happen over time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dirty="0" smtClean="0"/>
              <a:t>Consensus model used on virtually every step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dirty="0" smtClean="0"/>
              <a:t>Not all departments are in the same place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b="1" dirty="0" smtClean="0"/>
              <a:t>Belief building is BALANCED with practical application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0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4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12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F56C21-E073-4553-8E23-5B55C23411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6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2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8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CBD7-1EFD-4D79-885B-A0499092D4DE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DBC0-AC51-4C9D-8D42-88C2469F6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6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72000"/>
            <a:ext cx="6629400" cy="609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Report to the Board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of Education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November 2012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90600"/>
            <a:ext cx="8458200" cy="2286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4000" b="1" dirty="0" smtClean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>Secondary</a:t>
            </a:r>
            <a:r>
              <a:rPr lang="en-US" sz="4000" b="1" dirty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</a:br>
            <a:r>
              <a:rPr lang="en-US" sz="4000" b="1" dirty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>Assessment </a:t>
            </a:r>
            <a:r>
              <a:rPr lang="en-US" sz="4000" b="1" dirty="0" smtClean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>&amp; Grade </a:t>
            </a:r>
            <a:r>
              <a:rPr lang="en-US" sz="4000" b="1" dirty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>Reporting</a:t>
            </a:r>
            <a:r>
              <a:rPr lang="en-US" sz="4000" b="1" dirty="0">
                <a:latin typeface="Batang" pitchFamily="18" charset="-127"/>
                <a:ea typeface="Batang" pitchFamily="18" charset="-127"/>
              </a:rPr>
              <a:t/>
            </a:r>
            <a:br>
              <a:rPr lang="en-US" sz="4000" b="1" dirty="0">
                <a:latin typeface="Batang" pitchFamily="18" charset="-127"/>
                <a:ea typeface="Batang" pitchFamily="18" charset="-127"/>
              </a:rPr>
            </a:br>
            <a:endParaRPr lang="en-US" sz="40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39624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150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323462"/>
            <a:ext cx="1865313" cy="88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951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689543"/>
              </p:ext>
            </p:extLst>
          </p:nvPr>
        </p:nvGraphicFramePr>
        <p:xfrm>
          <a:off x="152400" y="2133600"/>
          <a:ext cx="8763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  <a:t>Consistent Grading Practices &amp; Expectations at the Secondary Level</a:t>
            </a:r>
            <a:b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OVERVIEW of TOPICS</a:t>
            </a:r>
            <a:endParaRPr lang="en-US" sz="4000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pic>
        <p:nvPicPr>
          <p:cNvPr id="2050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97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  <a:t>Consistent Grading Practices &amp; Expectations at the Secondary Level</a:t>
            </a:r>
            <a:b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Standards</a:t>
            </a:r>
            <a:endParaRPr lang="en-US" sz="4000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77039"/>
            <a:ext cx="8763000" cy="549056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course has specific standards assigned to a reporting period (quarter) and will be used by all teachers of that course.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Each standard answers the question, “By the end of this unit or quarter, the student will know or be able to …”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Standards are derived from and/or correlated to State and National Standards (example – Common Core) when available or applicable.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Standards are shared with students and parents.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Standards become common teaching and learning goals to drive instructional and assessment decisions.  </a:t>
            </a:r>
          </a:p>
        </p:txBody>
      </p:sp>
      <p:pic>
        <p:nvPicPr>
          <p:cNvPr id="4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2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  <a:t>Consistent Grading Practices &amp; Expectations </a:t>
            </a:r>
            <a:r>
              <a:rPr lang="en-US" sz="1800" dirty="0" smtClean="0">
                <a:solidFill>
                  <a:srgbClr val="002060"/>
                </a:solidFill>
                <a:latin typeface="Arial Rounded MT Bold" pitchFamily="34" charset="0"/>
              </a:rPr>
              <a:t>at the Secondary Level</a:t>
            </a:r>
            <a:br>
              <a:rPr lang="en-US" sz="1800" dirty="0" smtClean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Evidence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763000" cy="5334000"/>
          </a:xfrm>
        </p:spPr>
        <p:txBody>
          <a:bodyPr>
            <a:normAutofit/>
          </a:bodyPr>
          <a:lstStyle/>
          <a:p>
            <a:r>
              <a:rPr lang="en-US" sz="2400" dirty="0"/>
              <a:t>The teacher is responsible for collecting evidence, by student, to determine the proficiency level (A, B, C, D or F) for that standard</a:t>
            </a:r>
            <a:r>
              <a:rPr lang="en-US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Students </a:t>
            </a:r>
            <a:r>
              <a:rPr lang="en-US" sz="2400" dirty="0"/>
              <a:t>will be given a variety of opportunities to produce “evidence” and demonstrate their learning (homework, quiz, test, project, </a:t>
            </a:r>
            <a:r>
              <a:rPr lang="en-US" sz="2400" dirty="0" err="1"/>
              <a:t>etc</a:t>
            </a:r>
            <a:r>
              <a:rPr lang="en-US" sz="2400" dirty="0"/>
              <a:t>).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teacher may utilize </a:t>
            </a:r>
            <a:r>
              <a:rPr lang="en-US" sz="2400" dirty="0" smtClean="0"/>
              <a:t>or “count” whatever </a:t>
            </a:r>
            <a:r>
              <a:rPr lang="en-US" sz="2400" dirty="0"/>
              <a:t>evidence </a:t>
            </a:r>
            <a:r>
              <a:rPr lang="en-US" sz="2400" u="sng" dirty="0"/>
              <a:t>best represents</a:t>
            </a:r>
            <a:r>
              <a:rPr lang="en-US" sz="2400" dirty="0"/>
              <a:t> the student’s depth of knowledge on a particular standard to assign a grade</a:t>
            </a:r>
            <a:r>
              <a:rPr lang="en-US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Evidence needs to be entered in to Power Teacher so students and parents can monitor their achievement on a standard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1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  <a:t>Consistent Grading Practices &amp; Expectations </a:t>
            </a:r>
            <a:r>
              <a:rPr lang="en-US" sz="1800" dirty="0" smtClean="0">
                <a:solidFill>
                  <a:srgbClr val="002060"/>
                </a:solidFill>
                <a:latin typeface="Arial Rounded MT Bold" pitchFamily="34" charset="0"/>
              </a:rPr>
              <a:t>at the Secondary Level</a:t>
            </a:r>
            <a:br>
              <a:rPr lang="en-US" sz="1800" dirty="0" smtClean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Assessments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0"/>
            <a:ext cx="8763000" cy="5181600"/>
          </a:xfrm>
        </p:spPr>
        <p:txBody>
          <a:bodyPr>
            <a:normAutofit/>
          </a:bodyPr>
          <a:lstStyle/>
          <a:p>
            <a:r>
              <a:rPr lang="en-US" sz="2400" dirty="0"/>
              <a:t>A variety of assessment types and opportunities are encouraged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Common </a:t>
            </a:r>
            <a:r>
              <a:rPr lang="en-US" sz="2400" dirty="0"/>
              <a:t>assessment tools are encouraged when applicable.</a:t>
            </a:r>
          </a:p>
          <a:p>
            <a:pPr>
              <a:spcBef>
                <a:spcPts val="2400"/>
              </a:spcBef>
            </a:pPr>
            <a:r>
              <a:rPr lang="en-US" sz="2400" dirty="0"/>
              <a:t>Assessments are correlated to specific </a:t>
            </a:r>
            <a:r>
              <a:rPr lang="en-US" sz="2400" dirty="0" smtClean="0"/>
              <a:t>standard(s) and designed to measure a student’s proficiency level (learning) in relation to that standard(s).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83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763000" cy="441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Both the MS and HS will continue to use letter grades.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Both schools use a single grading scale building-wide</a:t>
            </a:r>
            <a:r>
              <a:rPr lang="en-US" sz="2400" dirty="0" smtClean="0"/>
              <a:t>.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Report cards will be sent to parents quarterly.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One letter grade – per course – will be communicated on the report card.</a:t>
            </a:r>
          </a:p>
          <a:p>
            <a:pPr>
              <a:spcBef>
                <a:spcPts val="2400"/>
              </a:spcBef>
            </a:pPr>
            <a:r>
              <a:rPr lang="en-US" sz="2400" dirty="0" smtClean="0"/>
              <a:t>The single letter grade – per course – per reporting period – represents a composite of the student’s proficiency levels on the standards for that reporting period.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  <a:t>Consistent Grading Practices &amp; Expectations at the Secondary Level</a:t>
            </a:r>
            <a:b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Letter Grades &amp; Report Cards</a:t>
            </a:r>
            <a:endParaRPr lang="en-US" sz="4000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pic>
        <p:nvPicPr>
          <p:cNvPr id="2050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9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 Rounded MT Bold" pitchFamily="34" charset="0"/>
              </a:rPr>
              <a:t>Consistent Grading Practices &amp; Expectations </a:t>
            </a:r>
            <a:r>
              <a:rPr lang="en-US" sz="1800" dirty="0" smtClean="0">
                <a:solidFill>
                  <a:srgbClr val="002060"/>
                </a:solidFill>
                <a:latin typeface="Arial Rounded MT Bold" pitchFamily="34" charset="0"/>
              </a:rPr>
              <a:t>at the Secondary Level</a:t>
            </a:r>
            <a:br>
              <a:rPr lang="en-US" sz="1800" dirty="0" smtClean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rial Rounded MT Bold" pitchFamily="34" charset="0"/>
              </a:rPr>
              <a:t>CONSIDERATIONS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763000" cy="4800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Power Teacher </a:t>
            </a:r>
            <a:r>
              <a:rPr lang="en-US" sz="2400" dirty="0" err="1"/>
              <a:t>Gradebook</a:t>
            </a:r>
            <a:r>
              <a:rPr lang="en-US" sz="2400" dirty="0"/>
              <a:t> software, inherently, will always use a percent to calculate a student’s final grade.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While a teacher and student may no longer be, “playing </a:t>
            </a:r>
            <a:r>
              <a:rPr lang="en-US" sz="2400" dirty="0" err="1"/>
              <a:t>percents</a:t>
            </a:r>
            <a:r>
              <a:rPr lang="en-US" sz="2400" dirty="0"/>
              <a:t>” a percent calculation is still present and must be considered carefully.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Zeros are no longer used in a traditional way; however, at the HS, a new “NE” option allows teachers to assign a zero level when a student has submitted “zero” evidence</a:t>
            </a:r>
            <a:r>
              <a:rPr lang="en-US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Each teacher needs to be able to and comfortable explaining to parents, students and administration how a final letter grade was derived.</a:t>
            </a:r>
          </a:p>
          <a:p>
            <a:pPr>
              <a:spcBef>
                <a:spcPts val="2400"/>
              </a:spcBef>
            </a:pPr>
            <a:endParaRPr lang="en-US" sz="2400" dirty="0"/>
          </a:p>
        </p:txBody>
      </p:sp>
      <p:pic>
        <p:nvPicPr>
          <p:cNvPr id="4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14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</a:rPr>
              <a:t>Technology Limitations</a:t>
            </a:r>
            <a:endParaRPr lang="en-US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are implementing our beliefs and practices related to standards-based assessment and grading.</a:t>
            </a:r>
          </a:p>
          <a:p>
            <a:pPr lvl="1"/>
            <a:r>
              <a:rPr lang="en-US" sz="2000" dirty="0" smtClean="0"/>
              <a:t>We do not have an ideal software tool at this time to support this way of thinking.</a:t>
            </a:r>
          </a:p>
          <a:p>
            <a:pPr lvl="1"/>
            <a:r>
              <a:rPr lang="en-US" sz="2000" dirty="0" smtClean="0"/>
              <a:t>Everything we do will be using the available software, Power Teacher </a:t>
            </a:r>
            <a:r>
              <a:rPr lang="en-US" sz="2000" dirty="0" err="1" smtClean="0"/>
              <a:t>Gradebook</a:t>
            </a:r>
            <a:r>
              <a:rPr lang="en-US" sz="2000" dirty="0" smtClean="0"/>
              <a:t>, to best reflect these beliefs and practices.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There is no single “perfect” or “right way” to do this in Power Teacher </a:t>
            </a:r>
            <a:r>
              <a:rPr lang="en-US" sz="2400" dirty="0" err="1" smtClean="0"/>
              <a:t>Gradebook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Ideally, departments would be using a similar Power Teacher </a:t>
            </a:r>
            <a:r>
              <a:rPr lang="en-US" sz="2400" dirty="0" err="1" smtClean="0"/>
              <a:t>Gradebook</a:t>
            </a:r>
            <a:r>
              <a:rPr lang="en-US" sz="2400" dirty="0" smtClean="0"/>
              <a:t> entry to minimize student and parent confusion.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We continue to do staff development and provide support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62" y="1219200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2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Other Initiatives Working in Conjunction with the Assessment and Reporting Goals</a:t>
            </a:r>
            <a:endParaRPr lang="en-US" sz="32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i="1" dirty="0" smtClean="0"/>
              <a:t>Both MS and HS staffs continue their professional study of …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Research-based </a:t>
            </a:r>
            <a:r>
              <a:rPr lang="en-US" sz="2400" dirty="0"/>
              <a:t>Instructional </a:t>
            </a:r>
            <a:r>
              <a:rPr lang="en-US" sz="2400" dirty="0" smtClean="0"/>
              <a:t>Strategies (question #1)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High Quality </a:t>
            </a:r>
            <a:r>
              <a:rPr lang="en-US" sz="2400" dirty="0"/>
              <a:t>Assessment (formative &amp; summative</a:t>
            </a:r>
            <a:r>
              <a:rPr lang="en-US" sz="2400" dirty="0" smtClean="0"/>
              <a:t>) (question #2)</a:t>
            </a:r>
            <a:endParaRPr lang="en-US" sz="2400" dirty="0"/>
          </a:p>
          <a:p>
            <a:pPr marL="0" indent="0" algn="ctr">
              <a:spcBef>
                <a:spcPts val="1800"/>
              </a:spcBef>
              <a:buNone/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Both support and reinforce our overall focus on increasing LEARNING</a:t>
            </a:r>
          </a:p>
        </p:txBody>
      </p:sp>
      <p:pic>
        <p:nvPicPr>
          <p:cNvPr id="4" name="Picture 2" descr="C:\Program Files\Microsoft Office\MEDIA\OFFICE14\Lines\BD10289_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2" y="1832037"/>
            <a:ext cx="8700117" cy="14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27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533400" y="1295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cap="none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The Center of all of this Work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 eaLnBrk="1" hangingPunct="1">
              <a:spcBef>
                <a:spcPts val="1800"/>
              </a:spcBef>
              <a:buFont typeface="Arial" charset="0"/>
              <a:buNone/>
            </a:pPr>
            <a:endParaRPr lang="en-US" sz="6600" dirty="0" smtClean="0"/>
          </a:p>
          <a:p>
            <a:pPr algn="ctr" eaLnBrk="1" hangingPunct="1">
              <a:spcBef>
                <a:spcPts val="1200"/>
              </a:spcBef>
              <a:buFont typeface="Arial" charset="0"/>
              <a:buNone/>
            </a:pPr>
            <a:r>
              <a:rPr lang="en-US" sz="9600" b="1" dirty="0" smtClean="0">
                <a:solidFill>
                  <a:srgbClr val="002060"/>
                </a:solidFill>
              </a:rPr>
              <a:t>LEARNING</a:t>
            </a:r>
          </a:p>
          <a:p>
            <a:pPr marL="0" indent="0" eaLnBrk="1" hangingPunct="1">
              <a:buNone/>
            </a:pPr>
            <a:endParaRPr lang="en-US" sz="6600" dirty="0" smtClean="0"/>
          </a:p>
        </p:txBody>
      </p:sp>
    </p:spTree>
    <p:extLst>
      <p:ext uri="{BB962C8B-B14F-4D97-AF65-F5344CB8AC3E}">
        <p14:creationId xmlns:p14="http://schemas.microsoft.com/office/powerpoint/2010/main" val="26332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315200" cy="1031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>Why Examine Assessment and Reporting at the Secondary Level?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86800" cy="45831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200"/>
              </a:spcBef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Students, parents, and school staff need greater consistency and understanding of what their students know and can do.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Through alignment work and focus on standards-based instruction, we have more to share about student learning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Research shows that when students and teachers teach to standards – student learning increases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sz="2600" dirty="0" smtClean="0">
                <a:solidFill>
                  <a:schemeClr val="tx1"/>
                </a:solidFill>
              </a:rPr>
              <a:t>Our students are coming from a well-established, successful standards-based system at the elementary level</a:t>
            </a:r>
          </a:p>
          <a:p>
            <a:pPr marL="114300" indent="0" eaLnBrk="1" hangingPunct="1">
              <a:lnSpc>
                <a:spcPct val="1100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sz="2600" dirty="0" smtClean="0">
              <a:solidFill>
                <a:srgbClr val="5F3F1F"/>
              </a:solidFill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7744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762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latin typeface="Arial Rounded MT Bold" pitchFamily="34" charset="0"/>
                <a:ea typeface="Batang" pitchFamily="18" charset="-127"/>
              </a:rPr>
              <a:t>What are the benefits of this work?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Bef>
                <a:spcPts val="3000"/>
              </a:spcBef>
              <a:buNone/>
              <a:defRPr/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Students</a:t>
            </a:r>
            <a:r>
              <a:rPr lang="en-US" sz="2600" b="1" cap="smal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smtClean="0"/>
              <a:t>-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a clearer understanding of what their grades mean in relation to learning, as well as knowledge of what they depth of knowledge they need to show to earn a grade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3000"/>
              </a:spcBef>
              <a:buNone/>
              <a:defRPr/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Parents </a:t>
            </a:r>
            <a:r>
              <a:rPr lang="en-US" sz="2600" dirty="0" smtClean="0"/>
              <a:t>-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a clearer understanding of what grades mean in relation to learning</a:t>
            </a:r>
            <a:r>
              <a:rPr lang="en-US" sz="2600" dirty="0"/>
              <a:t>, </a:t>
            </a:r>
            <a:r>
              <a:rPr lang="en-US" sz="2600" dirty="0" smtClean="0"/>
              <a:t>what evidence their child has given, as </a:t>
            </a:r>
            <a:r>
              <a:rPr lang="en-US" sz="2600" dirty="0"/>
              <a:t>well as knowledge of what they depth of knowledge </a:t>
            </a:r>
            <a:r>
              <a:rPr lang="en-US" sz="2600" dirty="0" smtClean="0"/>
              <a:t>their student needs </a:t>
            </a:r>
            <a:r>
              <a:rPr lang="en-US" sz="2600" dirty="0"/>
              <a:t>to show to earn a </a:t>
            </a:r>
            <a:r>
              <a:rPr lang="en-US" sz="2600" dirty="0" smtClean="0"/>
              <a:t>grade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3000"/>
              </a:spcBef>
              <a:buNone/>
              <a:defRPr/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Teachers/Schools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- increased focus on learning as our ultimate goal as well as consistency between teachers of the same course, departments and secondary schools  </a:t>
            </a:r>
          </a:p>
        </p:txBody>
      </p:sp>
    </p:spTree>
    <p:extLst>
      <p:ext uri="{BB962C8B-B14F-4D97-AF65-F5344CB8AC3E}">
        <p14:creationId xmlns:p14="http://schemas.microsoft.com/office/powerpoint/2010/main" val="136780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457200"/>
            <a:ext cx="7158038" cy="1108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800" b="1" cap="none" dirty="0" smtClean="0">
                <a:solidFill>
                  <a:srgbClr val="002060"/>
                </a:solidFill>
                <a:latin typeface="Arial Rounded MT Bold" pitchFamily="34" charset="0"/>
              </a:rPr>
              <a:t>K-12 TERMINOLOGY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676400"/>
            <a:ext cx="8763000" cy="4953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3200" b="1" cap="small" dirty="0" smtClean="0">
                <a:solidFill>
                  <a:schemeClr val="accent6">
                    <a:lumMod val="75000"/>
                  </a:schemeClr>
                </a:solidFill>
              </a:rPr>
              <a:t>Assessment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= </a:t>
            </a:r>
            <a:r>
              <a:rPr lang="en-US" sz="2800" dirty="0" smtClean="0"/>
              <a:t>a measurement of student learning</a:t>
            </a:r>
          </a:p>
          <a:p>
            <a:pPr marL="457200" lvl="1" indent="0">
              <a:spcBef>
                <a:spcPts val="1200"/>
              </a:spcBef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Formative Assessment </a:t>
            </a:r>
            <a:r>
              <a:rPr lang="en-US" sz="2400" dirty="0" smtClean="0"/>
              <a:t>– assessment used to inform instruction or give feedback to students regarding learning</a:t>
            </a:r>
          </a:p>
          <a:p>
            <a:pPr marL="457200" lvl="1" indent="0">
              <a:spcBef>
                <a:spcPts val="1200"/>
              </a:spcBef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Summative Assessment </a:t>
            </a:r>
            <a:r>
              <a:rPr lang="en-US" sz="2400" dirty="0" smtClean="0"/>
              <a:t>– assessment at the end of a learning cycle (unit, quarter, term, semester, etc.)</a:t>
            </a:r>
          </a:p>
          <a:p>
            <a:pPr marL="0" indent="0" eaLnBrk="1" hangingPunct="1">
              <a:spcBef>
                <a:spcPts val="1800"/>
              </a:spcBef>
              <a:buNone/>
              <a:defRPr/>
            </a:pPr>
            <a:r>
              <a:rPr lang="en-US" sz="3200" b="1" cap="small" dirty="0" smtClean="0">
                <a:solidFill>
                  <a:schemeClr val="accent6">
                    <a:lumMod val="75000"/>
                  </a:schemeClr>
                </a:solidFill>
              </a:rPr>
              <a:t>Grading</a:t>
            </a:r>
            <a:r>
              <a:rPr lang="en-US" dirty="0" smtClean="0"/>
              <a:t> = </a:t>
            </a:r>
            <a:r>
              <a:rPr lang="en-US" sz="2400" dirty="0" smtClean="0"/>
              <a:t>correlation of a number or letter value to a level of learning</a:t>
            </a:r>
          </a:p>
          <a:p>
            <a:pPr marL="0" indent="0" eaLnBrk="1" hangingPunct="1">
              <a:spcBef>
                <a:spcPts val="1800"/>
              </a:spcBef>
              <a:buNone/>
              <a:defRPr/>
            </a:pPr>
            <a:r>
              <a:rPr lang="en-US" sz="3200" b="1" cap="small" dirty="0" smtClean="0">
                <a:solidFill>
                  <a:schemeClr val="accent6">
                    <a:lumMod val="75000"/>
                  </a:schemeClr>
                </a:solidFill>
              </a:rPr>
              <a:t>Reporting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= </a:t>
            </a:r>
            <a:r>
              <a:rPr lang="en-US" sz="2600" dirty="0" smtClean="0"/>
              <a:t>communication of learning to students, parents and internal stakeholders</a:t>
            </a:r>
          </a:p>
        </p:txBody>
      </p:sp>
    </p:spTree>
    <p:extLst>
      <p:ext uri="{BB962C8B-B14F-4D97-AF65-F5344CB8AC3E}">
        <p14:creationId xmlns:p14="http://schemas.microsoft.com/office/powerpoint/2010/main" val="401125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1"/>
          <p:cNvSpPr>
            <a:spLocks noChangeArrowheads="1"/>
          </p:cNvSpPr>
          <p:nvPr/>
        </p:nvSpPr>
        <p:spPr bwMode="auto">
          <a:xfrm>
            <a:off x="1676400" y="1066800"/>
            <a:ext cx="2438400" cy="2400300"/>
          </a:xfrm>
          <a:prstGeom prst="downArrowCallout">
            <a:avLst>
              <a:gd name="adj1" fmla="val 29545"/>
              <a:gd name="adj2" fmla="val 29545"/>
              <a:gd name="adj3" fmla="val 16667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 dirty="0"/>
          </a:p>
          <a:p>
            <a:pPr algn="ctr"/>
            <a:endParaRPr lang="en-US" sz="1400" dirty="0">
              <a:solidFill>
                <a:srgbClr val="5F3F1F"/>
              </a:solidFill>
            </a:endParaRPr>
          </a:p>
          <a:p>
            <a:pPr algn="ctr"/>
            <a:r>
              <a:rPr lang="en-US" sz="1200" b="1" dirty="0"/>
              <a:t>Finalized Beliefs and Purpose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Began Technology Search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MS Pilot Begins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Alignment Continues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Common/Dist. Assessments Begin</a:t>
            </a:r>
          </a:p>
          <a:p>
            <a:pPr algn="ctr"/>
            <a:endParaRPr lang="en-US" sz="1400" b="1" dirty="0"/>
          </a:p>
          <a:p>
            <a:pPr algn="ctr"/>
            <a:endParaRPr lang="en-US" b="1" dirty="0"/>
          </a:p>
        </p:txBody>
      </p:sp>
      <p:sp>
        <p:nvSpPr>
          <p:cNvPr id="28675" name="AutoShape 42"/>
          <p:cNvSpPr>
            <a:spLocks noChangeArrowheads="1"/>
          </p:cNvSpPr>
          <p:nvPr/>
        </p:nvSpPr>
        <p:spPr bwMode="auto">
          <a:xfrm>
            <a:off x="2819400" y="4267200"/>
            <a:ext cx="2209800" cy="2133600"/>
          </a:xfrm>
          <a:prstGeom prst="upArrowCallout">
            <a:avLst>
              <a:gd name="adj1" fmla="val 25893"/>
              <a:gd name="adj2" fmla="val 25893"/>
              <a:gd name="adj3" fmla="val 16667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 dirty="0"/>
          </a:p>
          <a:p>
            <a:pPr algn="ctr"/>
            <a:r>
              <a:rPr lang="en-US" sz="1200" b="1" dirty="0"/>
              <a:t>Alignment Work Continues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All MS Teachers Trained 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Began Grade Definitions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Technology Search Continues</a:t>
            </a:r>
          </a:p>
          <a:p>
            <a:pPr algn="ctr"/>
            <a:endParaRPr lang="en-US" sz="1400" b="1" dirty="0"/>
          </a:p>
        </p:txBody>
      </p:sp>
      <p:sp>
        <p:nvSpPr>
          <p:cNvPr id="28676" name="AutoShape 43"/>
          <p:cNvSpPr>
            <a:spLocks noChangeArrowheads="1"/>
          </p:cNvSpPr>
          <p:nvPr/>
        </p:nvSpPr>
        <p:spPr bwMode="auto">
          <a:xfrm>
            <a:off x="4267200" y="1066800"/>
            <a:ext cx="1981200" cy="2382838"/>
          </a:xfrm>
          <a:prstGeom prst="downArrowCallout">
            <a:avLst>
              <a:gd name="adj1" fmla="val 25000"/>
              <a:gd name="adj2" fmla="val 25000"/>
              <a:gd name="adj3" fmla="val 23074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/>
          </a:p>
          <a:p>
            <a:pPr algn="ctr"/>
            <a:r>
              <a:rPr lang="en-US" sz="1200" b="1" dirty="0"/>
              <a:t>Student Skills Defined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MS Piloting Continues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HS Piloting Begins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All HS Teachers Trained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Support Docs. Honed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Parents Engaged</a:t>
            </a:r>
          </a:p>
          <a:p>
            <a:pPr algn="ctr"/>
            <a:endParaRPr lang="en-US" sz="1400" dirty="0"/>
          </a:p>
        </p:txBody>
      </p:sp>
      <p:graphicFrame>
        <p:nvGraphicFramePr>
          <p:cNvPr id="181382" name="Group 13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058760"/>
              </p:ext>
            </p:extLst>
          </p:nvPr>
        </p:nvGraphicFramePr>
        <p:xfrm>
          <a:off x="304800" y="3556000"/>
          <a:ext cx="8610601" cy="685800"/>
        </p:xfrm>
        <a:graphic>
          <a:graphicData uri="http://schemas.openxmlformats.org/drawingml/2006/table">
            <a:tbl>
              <a:tblPr/>
              <a:tblGrid>
                <a:gridCol w="1219201"/>
                <a:gridCol w="1219200"/>
                <a:gridCol w="1295400"/>
                <a:gridCol w="1371600"/>
                <a:gridCol w="1219200"/>
                <a:gridCol w="1182076"/>
                <a:gridCol w="1103924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2003-2005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695" name="AutoShape 95"/>
          <p:cNvSpPr>
            <a:spLocks noChangeArrowheads="1"/>
          </p:cNvSpPr>
          <p:nvPr/>
        </p:nvSpPr>
        <p:spPr bwMode="auto">
          <a:xfrm>
            <a:off x="228600" y="2362200"/>
            <a:ext cx="1371600" cy="1143000"/>
          </a:xfrm>
          <a:prstGeom prst="downArrowCallout">
            <a:avLst>
              <a:gd name="adj1" fmla="val 39067"/>
              <a:gd name="adj2" fmla="val 39061"/>
              <a:gd name="adj3" fmla="val 16667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err="1"/>
              <a:t>Dufour</a:t>
            </a:r>
            <a:r>
              <a:rPr lang="en-US" sz="1200" b="1" dirty="0"/>
              <a:t> Integration</a:t>
            </a:r>
          </a:p>
          <a:p>
            <a:pPr algn="ctr">
              <a:spcBef>
                <a:spcPts val="600"/>
              </a:spcBef>
            </a:pPr>
            <a:r>
              <a:rPr lang="en-US" sz="1200" b="1" dirty="0" err="1"/>
              <a:t>Guskey</a:t>
            </a:r>
            <a:r>
              <a:rPr lang="en-US" sz="1200" b="1" dirty="0"/>
              <a:t> Sessions</a:t>
            </a:r>
          </a:p>
        </p:txBody>
      </p:sp>
      <p:sp>
        <p:nvSpPr>
          <p:cNvPr id="181276" name="Text Box 28"/>
          <p:cNvSpPr txBox="1">
            <a:spLocks noChangeArrowheads="1"/>
          </p:cNvSpPr>
          <p:nvPr/>
        </p:nvSpPr>
        <p:spPr bwMode="auto">
          <a:xfrm>
            <a:off x="133350" y="228600"/>
            <a:ext cx="59626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 dirty="0">
                <a:solidFill>
                  <a:srgbClr val="002060"/>
                </a:solidFill>
                <a:latin typeface="+mn-lt"/>
              </a:rPr>
              <a:t>A Condensed Timeline …</a:t>
            </a:r>
          </a:p>
        </p:txBody>
      </p:sp>
      <p:sp>
        <p:nvSpPr>
          <p:cNvPr id="28697" name="AutoShape 122"/>
          <p:cNvSpPr>
            <a:spLocks noChangeArrowheads="1"/>
          </p:cNvSpPr>
          <p:nvPr/>
        </p:nvSpPr>
        <p:spPr bwMode="auto">
          <a:xfrm>
            <a:off x="590550" y="4292600"/>
            <a:ext cx="2019300" cy="2078038"/>
          </a:xfrm>
          <a:prstGeom prst="upArrowCallout">
            <a:avLst>
              <a:gd name="adj1" fmla="val 25889"/>
              <a:gd name="adj2" fmla="val 25894"/>
              <a:gd name="adj3" fmla="val 16668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FAMS &amp; FAHS </a:t>
            </a:r>
          </a:p>
          <a:p>
            <a:pPr algn="ctr"/>
            <a:r>
              <a:rPr lang="en-US" sz="1200" b="1" dirty="0"/>
              <a:t>Grading Committees Formed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School Grading Survey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Alignment Continues</a:t>
            </a:r>
          </a:p>
        </p:txBody>
      </p:sp>
      <p:sp>
        <p:nvSpPr>
          <p:cNvPr id="28698" name="AutoShape 126"/>
          <p:cNvSpPr>
            <a:spLocks noChangeArrowheads="1"/>
          </p:cNvSpPr>
          <p:nvPr/>
        </p:nvSpPr>
        <p:spPr bwMode="auto">
          <a:xfrm>
            <a:off x="5253038" y="4267200"/>
            <a:ext cx="2138362" cy="2133600"/>
          </a:xfrm>
          <a:prstGeom prst="upArrowCallout">
            <a:avLst>
              <a:gd name="adj1" fmla="val 29464"/>
              <a:gd name="adj2" fmla="val 29464"/>
              <a:gd name="adj3" fmla="val 16667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MS New Grading Practices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Integration of Standards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Technology Roadblock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Classroom Assessment Focus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Common / District Assess Data</a:t>
            </a:r>
          </a:p>
        </p:txBody>
      </p:sp>
      <p:sp>
        <p:nvSpPr>
          <p:cNvPr id="28699" name="AutoShape 127"/>
          <p:cNvSpPr>
            <a:spLocks noChangeArrowheads="1"/>
          </p:cNvSpPr>
          <p:nvPr/>
        </p:nvSpPr>
        <p:spPr bwMode="auto">
          <a:xfrm>
            <a:off x="6438900" y="1066800"/>
            <a:ext cx="2171700" cy="2386013"/>
          </a:xfrm>
          <a:prstGeom prst="downArrowCallout">
            <a:avLst>
              <a:gd name="adj1" fmla="val 25963"/>
              <a:gd name="adj2" fmla="val 25963"/>
              <a:gd name="adj3" fmla="val 16674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HS – “15 Fixes” Book Study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Technology Patches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Honing of Standards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Features of Quality Assessment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Using Data to Drive Instruction</a:t>
            </a:r>
          </a:p>
          <a:p>
            <a:pPr algn="ctr"/>
            <a:r>
              <a:rPr lang="en-US" sz="1200" b="1" dirty="0"/>
              <a:t> </a:t>
            </a:r>
          </a:p>
        </p:txBody>
      </p:sp>
      <p:sp>
        <p:nvSpPr>
          <p:cNvPr id="28700" name="AutoShape 126"/>
          <p:cNvSpPr>
            <a:spLocks noChangeArrowheads="1"/>
          </p:cNvSpPr>
          <p:nvPr/>
        </p:nvSpPr>
        <p:spPr bwMode="auto">
          <a:xfrm>
            <a:off x="7524750" y="4292600"/>
            <a:ext cx="1471613" cy="2082800"/>
          </a:xfrm>
          <a:prstGeom prst="upArrowCallout">
            <a:avLst>
              <a:gd name="adj1" fmla="val 29463"/>
              <a:gd name="adj2" fmla="val 29463"/>
              <a:gd name="adj3" fmla="val 16669"/>
              <a:gd name="adj4" fmla="val 66667"/>
            </a:avLst>
          </a:prstGeom>
          <a:solidFill>
            <a:schemeClr val="accent1">
              <a:alpha val="34901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/>
          </a:p>
          <a:p>
            <a:pPr algn="ctr"/>
            <a:r>
              <a:rPr lang="en-US" sz="1200" b="1" dirty="0"/>
              <a:t>HS New </a:t>
            </a:r>
          </a:p>
          <a:p>
            <a:pPr algn="ctr"/>
            <a:r>
              <a:rPr lang="en-US" sz="1200" b="1" dirty="0"/>
              <a:t>Grading Practices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Technology Search</a:t>
            </a:r>
          </a:p>
          <a:p>
            <a:pPr algn="ctr">
              <a:spcBef>
                <a:spcPts val="600"/>
              </a:spcBef>
            </a:pPr>
            <a:r>
              <a:rPr lang="en-US" sz="1200" b="1" dirty="0"/>
              <a:t>Research-based </a:t>
            </a:r>
          </a:p>
          <a:p>
            <a:pPr algn="ctr"/>
            <a:r>
              <a:rPr lang="en-US" sz="1200" b="1" dirty="0"/>
              <a:t>Instructional </a:t>
            </a:r>
          </a:p>
          <a:p>
            <a:pPr algn="ctr"/>
            <a:r>
              <a:rPr lang="en-US" sz="1200" b="1" dirty="0"/>
              <a:t>Strategies</a:t>
            </a:r>
          </a:p>
          <a:p>
            <a:pPr algn="ctr"/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88521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Our Critical Components</a:t>
            </a:r>
            <a:endParaRPr lang="en-US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pPr marL="0" indent="0" algn="ctr" eaLnBrk="1" hangingPunct="1">
              <a:spcBef>
                <a:spcPts val="180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Consistent Letter Grade Definitions</a:t>
            </a:r>
          </a:p>
          <a:p>
            <a:pPr marL="0" indent="0" algn="ctr" eaLnBrk="1" hangingPunct="1">
              <a:spcBef>
                <a:spcPts val="180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Consistent Grading Practices &amp; Expectations</a:t>
            </a:r>
            <a:endParaRPr lang="en-US" dirty="0"/>
          </a:p>
          <a:p>
            <a:pPr marL="0" indent="0" algn="ctr" eaLnBrk="1" hangingPunct="1">
              <a:spcBef>
                <a:spcPts val="180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 eaLnBrk="1" hangingPunct="1">
              <a:spcBef>
                <a:spcPts val="1800"/>
              </a:spcBef>
              <a:buNone/>
            </a:pP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5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58038" cy="14128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Rounded MT Bold" pitchFamily="34" charset="0"/>
              </a:rPr>
              <a:t>Consistent MS and HS </a:t>
            </a:r>
            <a:br>
              <a:rPr lang="en-US" sz="3600" dirty="0" smtClean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Arial Rounded MT Bold" pitchFamily="34" charset="0"/>
              </a:rPr>
              <a:t>Letter </a:t>
            </a:r>
            <a:r>
              <a:rPr lang="en-US" sz="3600" dirty="0">
                <a:solidFill>
                  <a:srgbClr val="002060"/>
                </a:solidFill>
                <a:latin typeface="Arial Rounded MT Bold" pitchFamily="34" charset="0"/>
              </a:rPr>
              <a:t>Grade Definitions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50292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dirty="0"/>
              <a:t>Provides a common language, expectation and practice for 6-12 teachers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dirty="0"/>
              <a:t>Provides opportunities to make department-level decisions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dirty="0" smtClean="0"/>
              <a:t>Encourages and works with </a:t>
            </a:r>
            <a:r>
              <a:rPr lang="en-US" dirty="0"/>
              <a:t>a variety of assessment approaches</a:t>
            </a:r>
          </a:p>
        </p:txBody>
      </p:sp>
      <p:pic>
        <p:nvPicPr>
          <p:cNvPr id="133124" name="Picture 4" descr="MPj040112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2681288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828" name="Group 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45600087"/>
              </p:ext>
            </p:extLst>
          </p:nvPr>
        </p:nvGraphicFramePr>
        <p:xfrm>
          <a:off x="457200" y="1676400"/>
          <a:ext cx="8153400" cy="4876800"/>
        </p:xfrm>
        <a:graphic>
          <a:graphicData uri="http://schemas.openxmlformats.org/drawingml/2006/table">
            <a:tbl>
              <a:tblPr/>
              <a:tblGrid>
                <a:gridCol w="914400"/>
                <a:gridCol w="2971800"/>
                <a:gridCol w="4267200"/>
              </a:tblGrid>
              <a:tr h="4876800"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Student has a proficient understanding and/or meets course expectations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6538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 earn an B, the student …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Symbol" pitchFamily="18" charset="2"/>
                        <a:buChar char=""/>
                        <a:tabLst>
                          <a:tab pos="236538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Meets course objectives and/or demonstrates course skills at a proficient level (specific objectives to earn a B)</a:t>
                      </a:r>
                    </a:p>
                    <a:p>
                      <a:pPr marL="447675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6538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AND/OR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Symbol" pitchFamily="18" charset="2"/>
                        <a:buChar char=""/>
                        <a:tabLst>
                          <a:tab pos="236538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Demonstrates knowledge and/or skill at a proficient level according to expected curriculum level (I/D, D, D/T) </a:t>
                      </a:r>
                    </a:p>
                    <a:p>
                      <a:pPr marL="447675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6538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AND/OR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Symbol" pitchFamily="18" charset="2"/>
                        <a:buChar char=""/>
                        <a:tabLst>
                          <a:tab pos="236538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Demonstrates knowledge and/or skill for 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 objective(s)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with at least 80% accuracy</a:t>
                      </a:r>
                    </a:p>
                    <a:p>
                      <a:pPr marL="447675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6538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AND/OR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Symbol" pitchFamily="18" charset="2"/>
                        <a:buChar char=""/>
                        <a:tabLst>
                          <a:tab pos="236538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Shows willingness to successfully extend own learning beyond basic course curriculum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0816" name="Text Box 48"/>
          <p:cNvSpPr txBox="1">
            <a:spLocks noChangeArrowheads="1"/>
          </p:cNvSpPr>
          <p:nvPr/>
        </p:nvSpPr>
        <p:spPr bwMode="auto">
          <a:xfrm>
            <a:off x="533400" y="6096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Arial Rounded MT Bold" pitchFamily="34" charset="0"/>
              </a:rPr>
              <a:t>Letter Grade Definition - Sample</a:t>
            </a:r>
            <a:endParaRPr lang="en-US" sz="3600" i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</TotalTime>
  <Words>1390</Words>
  <Application>Microsoft Office PowerPoint</Application>
  <PresentationFormat>On-screen Show (4:3)</PresentationFormat>
  <Paragraphs>159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Secondary Assessment &amp; Grade Reporting </vt:lpstr>
      <vt:lpstr>The Center of all of this Work</vt:lpstr>
      <vt:lpstr>Why Examine Assessment and Reporting at the Secondary Level?</vt:lpstr>
      <vt:lpstr>What are the benefits of this work?</vt:lpstr>
      <vt:lpstr>K-12 TERMINOLOGY</vt:lpstr>
      <vt:lpstr>PowerPoint Presentation</vt:lpstr>
      <vt:lpstr>Our Critical Components</vt:lpstr>
      <vt:lpstr>Consistent MS and HS  Letter Grade Definitions</vt:lpstr>
      <vt:lpstr>PowerPoint Presentation</vt:lpstr>
      <vt:lpstr>Consistent Grading Practices &amp; Expectations at the Secondary Level OVERVIEW of TOPICS</vt:lpstr>
      <vt:lpstr>Consistent Grading Practices &amp; Expectations at the Secondary Level Standards</vt:lpstr>
      <vt:lpstr>Consistent Grading Practices &amp; Expectations at the Secondary Level Evidence</vt:lpstr>
      <vt:lpstr>Consistent Grading Practices &amp; Expectations at the Secondary Level Assessments</vt:lpstr>
      <vt:lpstr>Consistent Grading Practices &amp; Expectations at the Secondary Level Letter Grades &amp; Report Cards</vt:lpstr>
      <vt:lpstr>Consistent Grading Practices &amp; Expectations at the Secondary Level CONSIDERATIONS</vt:lpstr>
      <vt:lpstr>Technology Limitations</vt:lpstr>
      <vt:lpstr>Other Initiatives Working in Conjunction with the Assessment and Reporting Goals</vt:lpstr>
    </vt:vector>
  </TitlesOfParts>
  <Company>sdfa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Zaspel, Jeff</dc:creator>
  <cp:lastModifiedBy>Zaspel, Jeff</cp:lastModifiedBy>
  <cp:revision>26</cp:revision>
  <dcterms:created xsi:type="dcterms:W3CDTF">2012-10-03T15:56:08Z</dcterms:created>
  <dcterms:modified xsi:type="dcterms:W3CDTF">2012-10-11T14:05:37Z</dcterms:modified>
</cp:coreProperties>
</file>